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96" r:id="rId2"/>
    <p:sldId id="2147481248" r:id="rId3"/>
    <p:sldId id="2147481245" r:id="rId4"/>
    <p:sldId id="2147481252" r:id="rId5"/>
    <p:sldId id="2147481250" r:id="rId6"/>
    <p:sldId id="2147481249" r:id="rId7"/>
    <p:sldId id="2147481246" r:id="rId8"/>
    <p:sldId id="2147481251" r:id="rId9"/>
    <p:sldId id="2147481247" r:id="rId10"/>
    <p:sldId id="214748124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4D4"/>
    <a:srgbClr val="DCDCAA"/>
    <a:srgbClr val="9CDCFE"/>
    <a:srgbClr val="CE9178"/>
    <a:srgbClr val="569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411"/>
  </p:normalViewPr>
  <p:slideViewPr>
    <p:cSldViewPr snapToGrid="0">
      <p:cViewPr varScale="1">
        <p:scale>
          <a:sx n="101" d="100"/>
          <a:sy n="101" d="100"/>
        </p:scale>
        <p:origin x="3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C3935-9080-472E-AE53-C976E50B8206}" type="datetimeFigureOut">
              <a:rPr lang="en-US" smtClean="0"/>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8A32A-B4BC-422D-BB75-88390DF2CFEC}" type="slidenum">
              <a:rPr lang="en-US" smtClean="0"/>
              <a:t>‹#›</a:t>
            </a:fld>
            <a:endParaRPr lang="en-US"/>
          </a:p>
        </p:txBody>
      </p:sp>
    </p:spTree>
    <p:extLst>
      <p:ext uri="{BB962C8B-B14F-4D97-AF65-F5344CB8AC3E}">
        <p14:creationId xmlns:p14="http://schemas.microsoft.com/office/powerpoint/2010/main" val="812594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To theme our app we can use HTML &amp; CSS for Blazor. Everything that works there, also works for Blazor Hybrid, including any light and dark theme support.</a:t>
            </a:r>
          </a:p>
          <a:p>
            <a:endParaRPr lang="en-NL" dirty="0"/>
          </a:p>
          <a:p>
            <a:r>
              <a:rPr lang="en-NL" dirty="0"/>
              <a:t>The .NET MAUI pages, if you use those, will need their own styling through XAML. To make for a great user-experience, make sure that those are in line as much as possible.</a:t>
            </a:r>
          </a:p>
          <a:p>
            <a:endParaRPr lang="en-NL" dirty="0"/>
          </a:p>
          <a:p>
            <a:r>
              <a:rPr lang="en-NL" dirty="0"/>
              <a:t>With this, you can implement your own branding and support light and dark theme throughout your applica</a:t>
            </a:r>
            <a:r>
              <a:rPr lang="en-GB" dirty="0" err="1"/>
              <a:t>ti</a:t>
            </a:r>
            <a:r>
              <a:rPr lang="en-NL" dirty="0"/>
              <a:t>on.</a:t>
            </a:r>
          </a:p>
        </p:txBody>
      </p:sp>
      <p:sp>
        <p:nvSpPr>
          <p:cNvPr id="4" name="Slide Number Placeholder 3"/>
          <p:cNvSpPr>
            <a:spLocks noGrp="1"/>
          </p:cNvSpPr>
          <p:nvPr>
            <p:ph type="sldNum" sz="quarter" idx="5"/>
          </p:nvPr>
        </p:nvSpPr>
        <p:spPr/>
        <p:txBody>
          <a:bodyPr/>
          <a:lstStyle/>
          <a:p>
            <a:fld id="{C488A32A-B4BC-422D-BB75-88390DF2CFEC}" type="slidenum">
              <a:rPr lang="en-US" smtClean="0"/>
              <a:t>2</a:t>
            </a:fld>
            <a:endParaRPr lang="en-US"/>
          </a:p>
        </p:txBody>
      </p:sp>
    </p:spTree>
    <p:extLst>
      <p:ext uri="{BB962C8B-B14F-4D97-AF65-F5344CB8AC3E}">
        <p14:creationId xmlns:p14="http://schemas.microsoft.com/office/powerpoint/2010/main" val="3152375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One of the ways to implement light and dark theme is through separated stylesheets. This might not be the most efficient for light/dark theme, but by doing it like this we can see a couple of concepts.</a:t>
            </a:r>
          </a:p>
          <a:p>
            <a:endParaRPr lang="en-NL" dirty="0"/>
          </a:p>
          <a:p>
            <a:r>
              <a:rPr lang="en-NL" dirty="0"/>
              <a:t>Like this we will learn about JavaScript Interop and while we use it here for light and dark theme, this will also help you implement your own custom branding like this.</a:t>
            </a:r>
          </a:p>
        </p:txBody>
      </p:sp>
      <p:sp>
        <p:nvSpPr>
          <p:cNvPr id="4" name="Slide Number Placeholder 3"/>
          <p:cNvSpPr>
            <a:spLocks noGrp="1"/>
          </p:cNvSpPr>
          <p:nvPr>
            <p:ph type="sldNum" sz="quarter" idx="5"/>
          </p:nvPr>
        </p:nvSpPr>
        <p:spPr/>
        <p:txBody>
          <a:bodyPr/>
          <a:lstStyle/>
          <a:p>
            <a:fld id="{C488A32A-B4BC-422D-BB75-88390DF2CFEC}" type="slidenum">
              <a:rPr lang="en-US" smtClean="0"/>
              <a:t>3</a:t>
            </a:fld>
            <a:endParaRPr lang="en-US"/>
          </a:p>
        </p:txBody>
      </p:sp>
    </p:spTree>
    <p:extLst>
      <p:ext uri="{BB962C8B-B14F-4D97-AF65-F5344CB8AC3E}">
        <p14:creationId xmlns:p14="http://schemas.microsoft.com/office/powerpoint/2010/main" val="55822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With CSS isoliation you can scope the CSS styling to a single component.</a:t>
            </a:r>
          </a:p>
          <a:p>
            <a:endParaRPr lang="en-NL" dirty="0"/>
          </a:p>
          <a:p>
            <a:r>
              <a:rPr lang="en-NL" dirty="0"/>
              <a:t>You can implement this by simply adding a file with the name of your component, including .razor, but add .css behind it.</a:t>
            </a:r>
          </a:p>
          <a:p>
            <a:endParaRPr lang="en-NL" dirty="0"/>
          </a:p>
          <a:p>
            <a:r>
              <a:rPr lang="en-NL"/>
              <a:t>This is particularly useful for reusable components so you are assured that no other styling with the same name will influence the styling of your component.</a:t>
            </a:r>
            <a:endParaRPr lang="en-NL" dirty="0"/>
          </a:p>
        </p:txBody>
      </p:sp>
      <p:sp>
        <p:nvSpPr>
          <p:cNvPr id="4" name="Slide Number Placeholder 3"/>
          <p:cNvSpPr>
            <a:spLocks noGrp="1"/>
          </p:cNvSpPr>
          <p:nvPr>
            <p:ph type="sldNum" sz="quarter" idx="5"/>
          </p:nvPr>
        </p:nvSpPr>
        <p:spPr/>
        <p:txBody>
          <a:bodyPr/>
          <a:lstStyle/>
          <a:p>
            <a:fld id="{C488A32A-B4BC-422D-BB75-88390DF2CFEC}" type="slidenum">
              <a:rPr lang="en-US" smtClean="0"/>
              <a:t>4</a:t>
            </a:fld>
            <a:endParaRPr lang="en-US"/>
          </a:p>
        </p:txBody>
      </p:sp>
    </p:spTree>
    <p:extLst>
      <p:ext uri="{BB962C8B-B14F-4D97-AF65-F5344CB8AC3E}">
        <p14:creationId xmlns:p14="http://schemas.microsoft.com/office/powerpoint/2010/main" val="180069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2BE37-8D16-9C88-9038-FE339E0383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07E9BE-E659-4015-269B-BFBC79ACC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965007-322C-346A-E12D-C38B01970392}"/>
              </a:ext>
            </a:extLst>
          </p:cNvPr>
          <p:cNvSpPr>
            <a:spLocks noGrp="1"/>
          </p:cNvSpPr>
          <p:nvPr>
            <p:ph type="body" idx="1"/>
          </p:nvPr>
        </p:nvSpPr>
        <p:spPr/>
        <p:txBody>
          <a:bodyPr/>
          <a:lstStyle/>
          <a:p>
            <a:r>
              <a:rPr lang="en-NL" dirty="0"/>
              <a:t>With Blazor Hybrid you can still use JavaScript if you want or whenever needed. You can define JavaScript as you normally would, like in this case in the index.html</a:t>
            </a:r>
          </a:p>
        </p:txBody>
      </p:sp>
      <p:sp>
        <p:nvSpPr>
          <p:cNvPr id="4" name="Slide Number Placeholder 3">
            <a:extLst>
              <a:ext uri="{FF2B5EF4-FFF2-40B4-BE49-F238E27FC236}">
                <a16:creationId xmlns:a16="http://schemas.microsoft.com/office/drawing/2014/main" id="{FAE13DD6-F65A-41E1-9871-0FA3368BF2FA}"/>
              </a:ext>
            </a:extLst>
          </p:cNvPr>
          <p:cNvSpPr>
            <a:spLocks noGrp="1"/>
          </p:cNvSpPr>
          <p:nvPr>
            <p:ph type="sldNum" sz="quarter" idx="5"/>
          </p:nvPr>
        </p:nvSpPr>
        <p:spPr/>
        <p:txBody>
          <a:bodyPr/>
          <a:lstStyle/>
          <a:p>
            <a:fld id="{C488A32A-B4BC-422D-BB75-88390DF2CFEC}" type="slidenum">
              <a:rPr lang="en-US" smtClean="0"/>
              <a:t>5</a:t>
            </a:fld>
            <a:endParaRPr lang="en-US"/>
          </a:p>
        </p:txBody>
      </p:sp>
    </p:spTree>
    <p:extLst>
      <p:ext uri="{BB962C8B-B14F-4D97-AF65-F5344CB8AC3E}">
        <p14:creationId xmlns:p14="http://schemas.microsoft.com/office/powerpoint/2010/main" val="1331750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11E21-DA8F-BF19-98CC-CD8190A77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D3AF7-8A54-3E1C-5872-8197BEB42D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49EE6-5C12-D00F-3108-2646CE8D2091}"/>
              </a:ext>
            </a:extLst>
          </p:cNvPr>
          <p:cNvSpPr>
            <a:spLocks noGrp="1"/>
          </p:cNvSpPr>
          <p:nvPr>
            <p:ph type="body" idx="1"/>
          </p:nvPr>
        </p:nvSpPr>
        <p:spPr/>
        <p:txBody>
          <a:bodyPr/>
          <a:lstStyle/>
          <a:p>
            <a:r>
              <a:rPr lang="en-NL" dirty="0"/>
              <a:t>Then from a Razor file you can use the IJSRuntime object to make the connection to the JavaScript world. There are a couple of methods you can use to invoke JavaScript. If you don’t expect any return value, you can use InvokeVoidAsync. As parameters, specify the method name and then a list of argument values that are expected by the JavaScript method.</a:t>
            </a:r>
          </a:p>
        </p:txBody>
      </p:sp>
      <p:sp>
        <p:nvSpPr>
          <p:cNvPr id="4" name="Slide Number Placeholder 3">
            <a:extLst>
              <a:ext uri="{FF2B5EF4-FFF2-40B4-BE49-F238E27FC236}">
                <a16:creationId xmlns:a16="http://schemas.microsoft.com/office/drawing/2014/main" id="{F16085C5-C0C3-10F8-85A8-5B4B26F9FB86}"/>
              </a:ext>
            </a:extLst>
          </p:cNvPr>
          <p:cNvSpPr>
            <a:spLocks noGrp="1"/>
          </p:cNvSpPr>
          <p:nvPr>
            <p:ph type="sldNum" sz="quarter" idx="5"/>
          </p:nvPr>
        </p:nvSpPr>
        <p:spPr/>
        <p:txBody>
          <a:bodyPr/>
          <a:lstStyle/>
          <a:p>
            <a:fld id="{C488A32A-B4BC-422D-BB75-88390DF2CFEC}" type="slidenum">
              <a:rPr lang="en-US" smtClean="0"/>
              <a:t>6</a:t>
            </a:fld>
            <a:endParaRPr lang="en-US"/>
          </a:p>
        </p:txBody>
      </p:sp>
    </p:spTree>
    <p:extLst>
      <p:ext uri="{BB962C8B-B14F-4D97-AF65-F5344CB8AC3E}">
        <p14:creationId xmlns:p14="http://schemas.microsoft.com/office/powerpoint/2010/main" val="3085932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With the AppThemeBinding in .NET MAUI you can specify values that will automatically be used if the system setting is set to light or dark theme.</a:t>
            </a:r>
          </a:p>
        </p:txBody>
      </p:sp>
      <p:sp>
        <p:nvSpPr>
          <p:cNvPr id="4" name="Slide Number Placeholder 3"/>
          <p:cNvSpPr>
            <a:spLocks noGrp="1"/>
          </p:cNvSpPr>
          <p:nvPr>
            <p:ph type="sldNum" sz="quarter" idx="5"/>
          </p:nvPr>
        </p:nvSpPr>
        <p:spPr/>
        <p:txBody>
          <a:bodyPr/>
          <a:lstStyle/>
          <a:p>
            <a:fld id="{C488A32A-B4BC-422D-BB75-88390DF2CFEC}" type="slidenum">
              <a:rPr lang="en-US" smtClean="0"/>
              <a:t>8</a:t>
            </a:fld>
            <a:endParaRPr lang="en-US"/>
          </a:p>
        </p:txBody>
      </p:sp>
    </p:spTree>
    <p:extLst>
      <p:ext uri="{BB962C8B-B14F-4D97-AF65-F5344CB8AC3E}">
        <p14:creationId xmlns:p14="http://schemas.microsoft.com/office/powerpoint/2010/main" val="146980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03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3236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88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1410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11640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9146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89998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16494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4545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9317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60343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436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35529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37272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77172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2639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59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2070648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1082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34879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70489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2589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65202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02594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694518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blazor-hybrid-worksho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p:txBody>
          <a:bodyPr/>
          <a:lstStyle/>
          <a:p>
            <a:r>
              <a:rPr lang="en-US" dirty="0"/>
              <a:t>Build Native Cross-Platform apps with .NET MAUI &amp; </a:t>
            </a:r>
            <a:r>
              <a:rPr lang="en-US" dirty="0" err="1"/>
              <a:t>Blazor</a:t>
            </a:r>
            <a:r>
              <a:rPr lang="en-US" dirty="0"/>
              <a:t> Hybrid Workshop</a:t>
            </a:r>
          </a:p>
        </p:txBody>
      </p:sp>
      <p:sp>
        <p:nvSpPr>
          <p:cNvPr id="3" name="Text Placeholder 2">
            <a:extLst>
              <a:ext uri="{FF2B5EF4-FFF2-40B4-BE49-F238E27FC236}">
                <a16:creationId xmlns:a16="http://schemas.microsoft.com/office/drawing/2014/main" id="{FF3F7C2D-A756-3A56-630E-512356E7CEE9}"/>
              </a:ext>
            </a:extLst>
          </p:cNvPr>
          <p:cNvSpPr>
            <a:spLocks noGrp="1"/>
          </p:cNvSpPr>
          <p:nvPr>
            <p:ph type="body" idx="1"/>
          </p:nvPr>
        </p:nvSpPr>
        <p:spPr/>
        <p:txBody>
          <a:bodyPr/>
          <a:lstStyle/>
          <a:p>
            <a:r>
              <a:rPr lang="en-US" dirty="0"/>
              <a:t>Part 5 – Theming the App</a:t>
            </a:r>
          </a:p>
        </p:txBody>
      </p:sp>
    </p:spTree>
    <p:extLst>
      <p:ext uri="{BB962C8B-B14F-4D97-AF65-F5344CB8AC3E}">
        <p14:creationId xmlns:p14="http://schemas.microsoft.com/office/powerpoint/2010/main" val="291993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4C0B-E0C3-25C9-51B6-F6E6BE5F0B04}"/>
              </a:ext>
            </a:extLst>
          </p:cNvPr>
          <p:cNvSpPr>
            <a:spLocks noGrp="1"/>
          </p:cNvSpPr>
          <p:nvPr>
            <p:ph type="title"/>
          </p:nvPr>
        </p:nvSpPr>
        <p:spPr/>
        <p:txBody>
          <a:bodyPr/>
          <a:lstStyle/>
          <a:p>
            <a:r>
              <a:rPr lang="en-US" dirty="0"/>
              <a:t>Part 5 – </a:t>
            </a:r>
            <a:br>
              <a:rPr lang="en-US" dirty="0"/>
            </a:br>
            <a:r>
              <a:rPr lang="en-US" dirty="0"/>
              <a:t>Theming the App</a:t>
            </a:r>
          </a:p>
        </p:txBody>
      </p:sp>
      <p:sp>
        <p:nvSpPr>
          <p:cNvPr id="3" name="Text Placeholder 2">
            <a:extLst>
              <a:ext uri="{FF2B5EF4-FFF2-40B4-BE49-F238E27FC236}">
                <a16:creationId xmlns:a16="http://schemas.microsoft.com/office/drawing/2014/main" id="{B1C2F4C2-C8B3-9CB9-50C9-4344E3AAD30D}"/>
              </a:ext>
            </a:extLst>
          </p:cNvPr>
          <p:cNvSpPr>
            <a:spLocks noGrp="1"/>
          </p:cNvSpPr>
          <p:nvPr>
            <p:ph type="body" idx="1"/>
          </p:nvPr>
        </p:nvSpPr>
        <p:spPr/>
        <p:txBody>
          <a:bodyPr/>
          <a:lstStyle/>
          <a:p>
            <a:r>
              <a:rPr lang="en-US" dirty="0">
                <a:hlinkClick r:id="rId3"/>
              </a:rPr>
              <a:t>https://aka.ms/blazor-hybrid-workshop</a:t>
            </a:r>
            <a:r>
              <a:rPr lang="en-US" dirty="0"/>
              <a:t> </a:t>
            </a:r>
          </a:p>
        </p:txBody>
      </p:sp>
    </p:spTree>
    <p:extLst>
      <p:ext uri="{BB962C8B-B14F-4D97-AF65-F5344CB8AC3E}">
        <p14:creationId xmlns:p14="http://schemas.microsoft.com/office/powerpoint/2010/main" val="1617112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D1E9-D515-AD6A-B229-9921EBC79BCC}"/>
              </a:ext>
            </a:extLst>
          </p:cNvPr>
          <p:cNvSpPr>
            <a:spLocks noGrp="1"/>
          </p:cNvSpPr>
          <p:nvPr>
            <p:ph type="title"/>
          </p:nvPr>
        </p:nvSpPr>
        <p:spPr/>
        <p:txBody>
          <a:bodyPr/>
          <a:lstStyle/>
          <a:p>
            <a:r>
              <a:rPr lang="en-NL" dirty="0"/>
              <a:t>Theming the App</a:t>
            </a:r>
          </a:p>
        </p:txBody>
      </p:sp>
      <p:sp>
        <p:nvSpPr>
          <p:cNvPr id="3" name="Content Placeholder 2">
            <a:extLst>
              <a:ext uri="{FF2B5EF4-FFF2-40B4-BE49-F238E27FC236}">
                <a16:creationId xmlns:a16="http://schemas.microsoft.com/office/drawing/2014/main" id="{6ED2C965-21BC-A6F2-62F0-47F9464106E4}"/>
              </a:ext>
            </a:extLst>
          </p:cNvPr>
          <p:cNvSpPr>
            <a:spLocks noGrp="1"/>
          </p:cNvSpPr>
          <p:nvPr>
            <p:ph idx="1"/>
          </p:nvPr>
        </p:nvSpPr>
        <p:spPr/>
        <p:txBody>
          <a:bodyPr/>
          <a:lstStyle/>
          <a:p>
            <a:r>
              <a:rPr lang="en-NL" dirty="0"/>
              <a:t>Blazor through HTML &amp; CSS</a:t>
            </a:r>
          </a:p>
          <a:p>
            <a:pPr lvl="1"/>
            <a:r>
              <a:rPr lang="en-NL" dirty="0"/>
              <a:t>All built-in capabilities work</a:t>
            </a:r>
          </a:p>
          <a:p>
            <a:r>
              <a:rPr lang="en-NL" dirty="0"/>
              <a:t>.NET MAUI pages through XAML</a:t>
            </a:r>
          </a:p>
          <a:p>
            <a:r>
              <a:rPr lang="en-NL" dirty="0"/>
              <a:t>Implement your own branding</a:t>
            </a:r>
          </a:p>
          <a:p>
            <a:r>
              <a:rPr lang="en-NL" dirty="0"/>
              <a:t>Support light and dark theme</a:t>
            </a:r>
          </a:p>
        </p:txBody>
      </p:sp>
      <p:pic>
        <p:nvPicPr>
          <p:cNvPr id="6" name="Picture 5" descr="A screenshot of a cell phone&#10;&#10;Description automatically generated">
            <a:extLst>
              <a:ext uri="{FF2B5EF4-FFF2-40B4-BE49-F238E27FC236}">
                <a16:creationId xmlns:a16="http://schemas.microsoft.com/office/drawing/2014/main" id="{262E7AF5-7C91-2E3E-3525-E5047122F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522" y="201612"/>
            <a:ext cx="3626278" cy="6454775"/>
          </a:xfrm>
          <a:prstGeom prst="rect">
            <a:avLst/>
          </a:prstGeom>
        </p:spPr>
      </p:pic>
    </p:spTree>
    <p:extLst>
      <p:ext uri="{BB962C8B-B14F-4D97-AF65-F5344CB8AC3E}">
        <p14:creationId xmlns:p14="http://schemas.microsoft.com/office/powerpoint/2010/main" val="365118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0683EB-AA3B-6651-78A8-B9F60273A7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908" y="1519906"/>
            <a:ext cx="8867200" cy="4930574"/>
          </a:xfrm>
          <a:prstGeom prst="rect">
            <a:avLst/>
          </a:prstGeom>
        </p:spPr>
      </p:pic>
      <p:sp>
        <p:nvSpPr>
          <p:cNvPr id="4" name="Title 3">
            <a:extLst>
              <a:ext uri="{FF2B5EF4-FFF2-40B4-BE49-F238E27FC236}">
                <a16:creationId xmlns:a16="http://schemas.microsoft.com/office/drawing/2014/main" id="{38292C8F-6A87-FCA1-C644-A167A62990BC}"/>
              </a:ext>
            </a:extLst>
          </p:cNvPr>
          <p:cNvSpPr>
            <a:spLocks noGrp="1"/>
          </p:cNvSpPr>
          <p:nvPr>
            <p:ph type="title"/>
          </p:nvPr>
        </p:nvSpPr>
        <p:spPr/>
        <p:txBody>
          <a:bodyPr>
            <a:normAutofit/>
          </a:bodyPr>
          <a:lstStyle/>
          <a:p>
            <a:r>
              <a:rPr lang="en-US" sz="4000" dirty="0"/>
              <a:t>Separate Stylesheets to Define Themes</a:t>
            </a:r>
          </a:p>
        </p:txBody>
      </p:sp>
      <p:pic>
        <p:nvPicPr>
          <p:cNvPr id="7" name="Picture 6">
            <a:extLst>
              <a:ext uri="{FF2B5EF4-FFF2-40B4-BE49-F238E27FC236}">
                <a16:creationId xmlns:a16="http://schemas.microsoft.com/office/drawing/2014/main" id="{7CC9E061-37F5-423E-307D-29D02AB0ADFC}"/>
              </a:ext>
            </a:extLst>
          </p:cNvPr>
          <p:cNvPicPr>
            <a:picLocks noChangeAspect="1"/>
          </p:cNvPicPr>
          <p:nvPr/>
        </p:nvPicPr>
        <p:blipFill>
          <a:blip r:embed="rId4"/>
          <a:stretch>
            <a:fillRect/>
          </a:stretch>
        </p:blipFill>
        <p:spPr>
          <a:xfrm>
            <a:off x="330206" y="2277033"/>
            <a:ext cx="3543300" cy="2686050"/>
          </a:xfrm>
          <a:prstGeom prst="rect">
            <a:avLst/>
          </a:prstGeom>
        </p:spPr>
      </p:pic>
      <p:sp>
        <p:nvSpPr>
          <p:cNvPr id="3" name="TextBox 2">
            <a:extLst>
              <a:ext uri="{FF2B5EF4-FFF2-40B4-BE49-F238E27FC236}">
                <a16:creationId xmlns:a16="http://schemas.microsoft.com/office/drawing/2014/main" id="{08FB33A7-934A-D1DB-3881-FB86012EB81C}"/>
              </a:ext>
            </a:extLst>
          </p:cNvPr>
          <p:cNvSpPr txBox="1"/>
          <p:nvPr/>
        </p:nvSpPr>
        <p:spPr>
          <a:xfrm>
            <a:off x="4473014" y="3085646"/>
            <a:ext cx="7201535" cy="1877437"/>
          </a:xfrm>
          <a:prstGeom prst="rect">
            <a:avLst/>
          </a:prstGeom>
          <a:noFill/>
        </p:spPr>
        <p:txBody>
          <a:bodyPr wrap="square">
            <a:spAutoFit/>
          </a:bodyPr>
          <a:lstStyle/>
          <a:p>
            <a:r>
              <a:rPr lang="en-US" sz="1600" dirty="0">
                <a:solidFill>
                  <a:srgbClr val="00B050"/>
                </a:solidFill>
                <a:latin typeface="Consolas" panose="020B0609020204030204" pitchFamily="49" charset="0"/>
                <a:cs typeface="Consolas" panose="020B0609020204030204" pitchFamily="49" charset="0"/>
              </a:rPr>
              <a:t>&lt;!-- </a:t>
            </a:r>
            <a:r>
              <a:rPr lang="en-US" sz="1600" dirty="0" err="1">
                <a:solidFill>
                  <a:srgbClr val="00B050"/>
                </a:solidFill>
                <a:latin typeface="Consolas" panose="020B0609020204030204" pitchFamily="49" charset="0"/>
                <a:cs typeface="Consolas" panose="020B0609020204030204" pitchFamily="49" charset="0"/>
              </a:rPr>
              <a:t>index.html</a:t>
            </a:r>
            <a:r>
              <a:rPr lang="en-US" sz="1600" dirty="0">
                <a:solidFill>
                  <a:srgbClr val="00B050"/>
                </a:solidFill>
                <a:latin typeface="Consolas" panose="020B0609020204030204" pitchFamily="49" charset="0"/>
                <a:cs typeface="Consolas" panose="020B0609020204030204" pitchFamily="49" charset="0"/>
              </a:rPr>
              <a:t> --&gt;</a:t>
            </a:r>
          </a:p>
          <a:p>
            <a:r>
              <a:rPr lang="en-US" sz="1600" dirty="0">
                <a:solidFill>
                  <a:srgbClr val="569CD6"/>
                </a:solidFill>
                <a:latin typeface="Consolas" panose="020B0609020204030204" pitchFamily="49" charset="0"/>
                <a:cs typeface="Consolas" panose="020B0609020204030204" pitchFamily="49" charset="0"/>
              </a:rPr>
              <a:t>&lt;</a:t>
            </a:r>
            <a:r>
              <a:rPr lang="en-US" sz="1600" dirty="0">
                <a:solidFill>
                  <a:srgbClr val="9CDCFE"/>
                </a:solidFill>
                <a:latin typeface="Consolas" panose="020B0609020204030204" pitchFamily="49" charset="0"/>
                <a:cs typeface="Consolas" panose="020B0609020204030204" pitchFamily="49" charset="0"/>
              </a:rPr>
              <a:t>link</a:t>
            </a:r>
            <a:r>
              <a:rPr lang="en-US" sz="1600" dirty="0">
                <a:latin typeface="Consolas" panose="020B0609020204030204" pitchFamily="49" charset="0"/>
                <a:cs typeface="Consolas" panose="020B0609020204030204" pitchFamily="49" charset="0"/>
              </a:rPr>
              <a:t> </a:t>
            </a:r>
            <a:r>
              <a:rPr lang="en-US" sz="1600" dirty="0">
                <a:solidFill>
                  <a:srgbClr val="DCDCAA"/>
                </a:solidFill>
                <a:latin typeface="Consolas" panose="020B0609020204030204" pitchFamily="49" charset="0"/>
                <a:cs typeface="Consolas" panose="020B0609020204030204" pitchFamily="49" charset="0"/>
              </a:rPr>
              <a:t>id</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"light-mode"</a:t>
            </a:r>
            <a:r>
              <a:rPr lang="en-US" sz="1600" dirty="0">
                <a:latin typeface="Consolas" panose="020B0609020204030204" pitchFamily="49" charset="0"/>
                <a:cs typeface="Consolas" panose="020B0609020204030204" pitchFamily="49" charset="0"/>
              </a:rPr>
              <a:t> </a:t>
            </a:r>
            <a:r>
              <a:rPr lang="en-US" sz="1600" dirty="0" err="1">
                <a:solidFill>
                  <a:srgbClr val="DCDCAA"/>
                </a:solidFill>
                <a:latin typeface="Consolas" panose="020B0609020204030204" pitchFamily="49" charset="0"/>
                <a:cs typeface="Consolas" panose="020B0609020204030204" pitchFamily="49" charset="0"/>
              </a:rPr>
              <a:t>rel</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"stylesheet" </a:t>
            </a:r>
            <a:r>
              <a:rPr lang="en-US" sz="1600" dirty="0" err="1">
                <a:solidFill>
                  <a:srgbClr val="DCDCAA"/>
                </a:solidFill>
                <a:latin typeface="Consolas" panose="020B0609020204030204" pitchFamily="49" charset="0"/>
                <a:cs typeface="Consolas" panose="020B0609020204030204" pitchFamily="49" charset="0"/>
              </a:rPr>
              <a:t>href</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css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app.css</a:t>
            </a:r>
            <a:r>
              <a:rPr lang="en-US" sz="1600" dirty="0">
                <a:solidFill>
                  <a:srgbClr val="CE9178"/>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r>
              <a:rPr lang="en-US" sz="1600" dirty="0">
                <a:solidFill>
                  <a:srgbClr val="569CD6"/>
                </a:solidFill>
                <a:latin typeface="Consolas" panose="020B0609020204030204" pitchFamily="49" charset="0"/>
                <a:cs typeface="Consolas" panose="020B0609020204030204" pitchFamily="49" charset="0"/>
              </a:rPr>
              <a:t>/&gt;</a:t>
            </a:r>
            <a:r>
              <a:rPr lang="en-US" sz="1600" dirty="0">
                <a:latin typeface="Consolas" panose="020B0609020204030204" pitchFamily="49" charset="0"/>
                <a:cs typeface="Consolas" panose="020B0609020204030204" pitchFamily="49" charset="0"/>
              </a:rPr>
              <a:t> </a:t>
            </a:r>
          </a:p>
          <a:p>
            <a:endParaRPr lang="en-US" sz="1600" dirty="0">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&lt;</a:t>
            </a:r>
            <a:r>
              <a:rPr lang="en-US" sz="1600" dirty="0">
                <a:solidFill>
                  <a:srgbClr val="9CDCFE"/>
                </a:solidFill>
                <a:latin typeface="Consolas" panose="020B0609020204030204" pitchFamily="49" charset="0"/>
                <a:cs typeface="Consolas" panose="020B0609020204030204" pitchFamily="49" charset="0"/>
              </a:rPr>
              <a:t>link</a:t>
            </a:r>
            <a:r>
              <a:rPr lang="en-US" sz="1600" dirty="0">
                <a:latin typeface="Consolas" panose="020B0609020204030204" pitchFamily="49" charset="0"/>
                <a:cs typeface="Consolas" panose="020B0609020204030204" pitchFamily="49" charset="0"/>
              </a:rPr>
              <a:t> </a:t>
            </a:r>
            <a:r>
              <a:rPr lang="en-US" sz="1600" dirty="0">
                <a:solidFill>
                  <a:srgbClr val="DCDCAA"/>
                </a:solidFill>
                <a:latin typeface="Consolas" panose="020B0609020204030204" pitchFamily="49" charset="0"/>
                <a:cs typeface="Consolas" panose="020B0609020204030204" pitchFamily="49" charset="0"/>
              </a:rPr>
              <a:t>id</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"dark-mode"</a:t>
            </a:r>
            <a:r>
              <a:rPr lang="en-US" sz="1600" dirty="0">
                <a:latin typeface="Consolas" panose="020B0609020204030204" pitchFamily="49" charset="0"/>
                <a:cs typeface="Consolas" panose="020B0609020204030204" pitchFamily="49" charset="0"/>
              </a:rPr>
              <a:t> </a:t>
            </a:r>
            <a:r>
              <a:rPr lang="en-US" sz="1600" dirty="0" err="1">
                <a:solidFill>
                  <a:srgbClr val="DCDCAA"/>
                </a:solidFill>
                <a:latin typeface="Consolas" panose="020B0609020204030204" pitchFamily="49" charset="0"/>
                <a:cs typeface="Consolas" panose="020B0609020204030204" pitchFamily="49" charset="0"/>
              </a:rPr>
              <a:t>rel</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"stylesheet"</a:t>
            </a:r>
            <a:r>
              <a:rPr lang="en-US" sz="1600" dirty="0">
                <a:latin typeface="Consolas" panose="020B0609020204030204" pitchFamily="49" charset="0"/>
                <a:cs typeface="Consolas" panose="020B0609020204030204" pitchFamily="49" charset="0"/>
              </a:rPr>
              <a:t> </a:t>
            </a:r>
            <a:r>
              <a:rPr lang="en-US" sz="1600" dirty="0" err="1">
                <a:solidFill>
                  <a:srgbClr val="DCDCAA"/>
                </a:solidFill>
                <a:latin typeface="Consolas" panose="020B0609020204030204" pitchFamily="49" charset="0"/>
                <a:cs typeface="Consolas" panose="020B0609020204030204" pitchFamily="49" charset="0"/>
              </a:rPr>
              <a:t>href</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css</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CE9178"/>
                </a:solidFill>
                <a:latin typeface="Consolas" panose="020B0609020204030204" pitchFamily="49" charset="0"/>
                <a:cs typeface="Consolas" panose="020B0609020204030204" pitchFamily="49" charset="0"/>
              </a:rPr>
              <a:t>darkMode.css</a:t>
            </a:r>
            <a:r>
              <a:rPr lang="en-US" sz="1600" dirty="0">
                <a:solidFill>
                  <a:srgbClr val="CE9178"/>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 </a:t>
            </a:r>
            <a:r>
              <a:rPr lang="en-US" sz="1600" dirty="0">
                <a:solidFill>
                  <a:srgbClr val="DCDCAA"/>
                </a:solidFill>
                <a:latin typeface="Consolas" panose="020B0609020204030204" pitchFamily="49" charset="0"/>
                <a:cs typeface="Consolas" panose="020B0609020204030204" pitchFamily="49" charset="0"/>
              </a:rPr>
              <a:t>disabled</a:t>
            </a:r>
            <a:r>
              <a:rPr lang="en-US" sz="1600" dirty="0">
                <a:latin typeface="Consolas" panose="020B0609020204030204" pitchFamily="49" charset="0"/>
                <a:cs typeface="Consolas" panose="020B0609020204030204" pitchFamily="49" charset="0"/>
              </a:rPr>
              <a:t> </a:t>
            </a:r>
            <a:r>
              <a:rPr lang="en-US" sz="1600" dirty="0">
                <a:solidFill>
                  <a:srgbClr val="569CD6"/>
                </a:solidFill>
                <a:latin typeface="Consolas" panose="020B0609020204030204" pitchFamily="49" charset="0"/>
                <a:cs typeface="Consolas" panose="020B0609020204030204" pitchFamily="49" charset="0"/>
              </a:rPr>
              <a:t>/&gt;</a:t>
            </a:r>
          </a:p>
          <a:p>
            <a:endParaRPr lang="en-US" sz="1600" dirty="0">
              <a:solidFill>
                <a:srgbClr val="569CD6"/>
              </a:solidFill>
              <a:latin typeface="Consolas" panose="020B0609020204030204" pitchFamily="49" charset="0"/>
              <a:cs typeface="Consolas" panose="020B0609020204030204" pitchFamily="49" charset="0"/>
            </a:endParaRPr>
          </a:p>
          <a:p>
            <a:endParaRPr lang="en-US" sz="1600" dirty="0">
              <a:solidFill>
                <a:srgbClr val="569CD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2952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E353-822F-69B7-18F1-80E643B2D407}"/>
              </a:ext>
            </a:extLst>
          </p:cNvPr>
          <p:cNvSpPr>
            <a:spLocks noGrp="1"/>
          </p:cNvSpPr>
          <p:nvPr>
            <p:ph type="title"/>
          </p:nvPr>
        </p:nvSpPr>
        <p:spPr/>
        <p:txBody>
          <a:bodyPr/>
          <a:lstStyle/>
          <a:p>
            <a:r>
              <a:rPr lang="en-NL" dirty="0"/>
              <a:t>CSS Isolation</a:t>
            </a:r>
          </a:p>
        </p:txBody>
      </p:sp>
      <p:sp>
        <p:nvSpPr>
          <p:cNvPr id="3" name="Content Placeholder 2">
            <a:extLst>
              <a:ext uri="{FF2B5EF4-FFF2-40B4-BE49-F238E27FC236}">
                <a16:creationId xmlns:a16="http://schemas.microsoft.com/office/drawing/2014/main" id="{0BEA064A-4495-A06F-0E1E-BD1FFE7FE1DF}"/>
              </a:ext>
            </a:extLst>
          </p:cNvPr>
          <p:cNvSpPr>
            <a:spLocks noGrp="1"/>
          </p:cNvSpPr>
          <p:nvPr>
            <p:ph idx="1"/>
          </p:nvPr>
        </p:nvSpPr>
        <p:spPr/>
        <p:txBody>
          <a:bodyPr/>
          <a:lstStyle/>
          <a:p>
            <a:r>
              <a:rPr lang="en-NL" dirty="0"/>
              <a:t>Scope CSS styling to a single component</a:t>
            </a:r>
            <a:br>
              <a:rPr lang="en-NL" dirty="0"/>
            </a:br>
            <a:endParaRPr lang="en-NL" dirty="0"/>
          </a:p>
          <a:p>
            <a:r>
              <a:rPr lang="en-NL" dirty="0"/>
              <a:t>MyComponent.razor</a:t>
            </a:r>
          </a:p>
          <a:p>
            <a:pPr lvl="1"/>
            <a:r>
              <a:rPr lang="en-NL" dirty="0"/>
              <a:t>MyComponent.razor.css</a:t>
            </a:r>
            <a:br>
              <a:rPr lang="en-NL" dirty="0"/>
            </a:br>
            <a:endParaRPr lang="en-NL" dirty="0"/>
          </a:p>
          <a:p>
            <a:r>
              <a:rPr lang="en-NL" dirty="0"/>
              <a:t>Useful for reusable components</a:t>
            </a:r>
          </a:p>
        </p:txBody>
      </p:sp>
    </p:spTree>
    <p:extLst>
      <p:ext uri="{BB962C8B-B14F-4D97-AF65-F5344CB8AC3E}">
        <p14:creationId xmlns:p14="http://schemas.microsoft.com/office/powerpoint/2010/main" val="3151948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65C88-D8B5-8297-E5CF-559864B623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8367A91-467C-E3FF-4738-BB245CB97B55}"/>
              </a:ext>
            </a:extLst>
          </p:cNvPr>
          <p:cNvSpPr>
            <a:spLocks noGrp="1"/>
          </p:cNvSpPr>
          <p:nvPr>
            <p:ph type="title"/>
          </p:nvPr>
        </p:nvSpPr>
        <p:spPr/>
        <p:txBody>
          <a:bodyPr>
            <a:normAutofit/>
          </a:bodyPr>
          <a:lstStyle/>
          <a:p>
            <a:r>
              <a:rPr lang="en-US" sz="4000" dirty="0"/>
              <a:t>JavaScript Interoperability</a:t>
            </a:r>
          </a:p>
        </p:txBody>
      </p:sp>
      <p:pic>
        <p:nvPicPr>
          <p:cNvPr id="5" name="Picture 4">
            <a:extLst>
              <a:ext uri="{FF2B5EF4-FFF2-40B4-BE49-F238E27FC236}">
                <a16:creationId xmlns:a16="http://schemas.microsoft.com/office/drawing/2014/main" id="{CF5D03F5-78BC-7115-19BB-71775FF40EF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6" name="TextBox 5">
            <a:extLst>
              <a:ext uri="{FF2B5EF4-FFF2-40B4-BE49-F238E27FC236}">
                <a16:creationId xmlns:a16="http://schemas.microsoft.com/office/drawing/2014/main" id="{DC58E49D-E8E0-E99A-5994-116D02B49377}"/>
              </a:ext>
            </a:extLst>
          </p:cNvPr>
          <p:cNvSpPr txBox="1"/>
          <p:nvPr/>
        </p:nvSpPr>
        <p:spPr>
          <a:xfrm>
            <a:off x="1363337" y="2421046"/>
            <a:ext cx="8580757" cy="2585323"/>
          </a:xfrm>
          <a:prstGeom prst="rect">
            <a:avLst/>
          </a:prstGeom>
          <a:noFill/>
        </p:spPr>
        <p:txBody>
          <a:bodyPr wrap="square">
            <a:spAutoFit/>
          </a:bodyPr>
          <a:lstStyle/>
          <a:p>
            <a:r>
              <a:rPr lang="en-US" dirty="0">
                <a:solidFill>
                  <a:srgbClr val="00B050"/>
                </a:solidFill>
                <a:latin typeface="Consolas" panose="020B0609020204030204" pitchFamily="49" charset="0"/>
                <a:cs typeface="Consolas" panose="020B0609020204030204" pitchFamily="49" charset="0"/>
              </a:rPr>
              <a:t>&lt;!-- </a:t>
            </a:r>
            <a:r>
              <a:rPr lang="en-US" dirty="0" err="1">
                <a:solidFill>
                  <a:srgbClr val="00B050"/>
                </a:solidFill>
                <a:latin typeface="Consolas" panose="020B0609020204030204" pitchFamily="49" charset="0"/>
                <a:cs typeface="Consolas" panose="020B0609020204030204" pitchFamily="49" charset="0"/>
              </a:rPr>
              <a:t>index.html</a:t>
            </a:r>
            <a:r>
              <a:rPr lang="en-US" dirty="0">
                <a:solidFill>
                  <a:srgbClr val="00B050"/>
                </a:solidFill>
                <a:latin typeface="Consolas" panose="020B0609020204030204" pitchFamily="49" charset="0"/>
                <a:cs typeface="Consolas" panose="020B0609020204030204" pitchFamily="49" charset="0"/>
              </a:rPr>
              <a:t> --&gt;</a:t>
            </a:r>
          </a:p>
          <a:p>
            <a:endParaRPr lang="en-US" b="0" dirty="0">
              <a:solidFill>
                <a:srgbClr val="569CD6"/>
              </a:solidFill>
              <a:effectLst/>
              <a:latin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&lt;</a:t>
            </a:r>
            <a:r>
              <a:rPr lang="en-US" dirty="0">
                <a:solidFill>
                  <a:srgbClr val="9CDCFE"/>
                </a:solidFill>
                <a:latin typeface="Consolas" panose="020B0609020204030204" pitchFamily="49" charset="0"/>
                <a:cs typeface="Consolas" panose="020B0609020204030204" pitchFamily="49" charset="0"/>
              </a:rPr>
              <a:t>script</a:t>
            </a:r>
            <a:r>
              <a:rPr lang="en-US" dirty="0">
                <a:solidFill>
                  <a:srgbClr val="569CD6"/>
                </a:solidFill>
                <a:latin typeface="Consolas" panose="020B0609020204030204" pitchFamily="49" charset="0"/>
                <a:cs typeface="Consolas" panose="020B0609020204030204" pitchFamily="49" charset="0"/>
              </a:rPr>
              <a:t>&gt;</a:t>
            </a:r>
          </a:p>
          <a:p>
            <a:r>
              <a:rPr lang="en-GB" dirty="0">
                <a:solidFill>
                  <a:srgbClr val="569CD6"/>
                </a:solidFill>
                <a:effectLst/>
                <a:latin typeface="Consolas" panose="020B0609020204030204" pitchFamily="49" charset="0"/>
                <a:cs typeface="Consolas" panose="020B0609020204030204" pitchFamily="49" charset="0"/>
              </a:rPr>
              <a:t>    function</a:t>
            </a:r>
            <a:r>
              <a:rPr lang="en-GB" dirty="0">
                <a:solidFill>
                  <a:srgbClr val="569CD6"/>
                </a:solidFill>
                <a:latin typeface="Consolas" panose="020B0609020204030204" pitchFamily="49" charset="0"/>
                <a:cs typeface="Consolas" panose="020B0609020204030204" pitchFamily="49" charset="0"/>
              </a:rPr>
              <a:t> </a:t>
            </a:r>
            <a:r>
              <a:rPr lang="en-GB" dirty="0" err="1">
                <a:solidFill>
                  <a:srgbClr val="DCDCAA"/>
                </a:solidFill>
                <a:effectLst/>
                <a:latin typeface="Consolas" panose="020B0609020204030204" pitchFamily="49" charset="0"/>
                <a:cs typeface="Consolas" panose="020B0609020204030204" pitchFamily="49" charset="0"/>
              </a:rPr>
              <a:t>methodName</a:t>
            </a:r>
            <a:r>
              <a:rPr lang="en-GB" dirty="0">
                <a:solidFill>
                  <a:srgbClr val="D4D4D4"/>
                </a:solidFill>
                <a:effectLst/>
                <a:latin typeface="Consolas" panose="020B0609020204030204" pitchFamily="49" charset="0"/>
                <a:cs typeface="Consolas" panose="020B0609020204030204" pitchFamily="49" charset="0"/>
              </a:rPr>
              <a:t>(</a:t>
            </a:r>
            <a:r>
              <a:rPr lang="en-GB" dirty="0">
                <a:solidFill>
                  <a:srgbClr val="9CDCFE"/>
                </a:solidFill>
                <a:effectLst/>
                <a:latin typeface="Consolas" panose="020B0609020204030204" pitchFamily="49" charset="0"/>
                <a:cs typeface="Consolas" panose="020B0609020204030204" pitchFamily="49" charset="0"/>
              </a:rPr>
              <a:t>argument1</a:t>
            </a:r>
            <a:r>
              <a:rPr lang="en-GB" dirty="0">
                <a:solidFill>
                  <a:srgbClr val="D4D4D4"/>
                </a:solidFill>
                <a:effectLst/>
                <a:latin typeface="Consolas" panose="020B0609020204030204" pitchFamily="49" charset="0"/>
                <a:cs typeface="Consolas" panose="020B0609020204030204" pitchFamily="49" charset="0"/>
              </a:rPr>
              <a:t>)</a:t>
            </a:r>
            <a:endParaRPr lang="en-GB" dirty="0">
              <a:latin typeface="Consolas" panose="020B0609020204030204" pitchFamily="49" charset="0"/>
              <a:cs typeface="Consolas" panose="020B0609020204030204" pitchFamily="49" charset="0"/>
            </a:endParaRPr>
          </a:p>
          <a:p>
            <a:r>
              <a:rPr lang="en-GB" dirty="0">
                <a:effectLst/>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a:t>
            </a:r>
          </a:p>
          <a:p>
            <a:r>
              <a:rPr lang="en-GB" dirty="0">
                <a:solidFill>
                  <a:srgbClr val="9CDCFE"/>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 ... Implementation here</a:t>
            </a:r>
            <a:endParaRPr lang="en-GB" dirty="0">
              <a:solidFill>
                <a:srgbClr val="D4D4D4"/>
              </a:solidFill>
              <a:effectLst/>
              <a:latin typeface="Consolas" panose="020B0609020204030204" pitchFamily="49" charset="0"/>
              <a:cs typeface="Consolas" panose="020B0609020204030204" pitchFamily="49" charset="0"/>
            </a:endParaRPr>
          </a:p>
          <a:p>
            <a:r>
              <a:rPr lang="en-GB" dirty="0">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a:t>
            </a:r>
            <a:endParaRPr lang="en-US" dirty="0">
              <a:solidFill>
                <a:srgbClr val="569CD6"/>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&lt;</a:t>
            </a:r>
            <a:r>
              <a:rPr lang="en-US" dirty="0">
                <a:solidFill>
                  <a:srgbClr val="9CDCFE"/>
                </a:solidFill>
                <a:latin typeface="Consolas" panose="020B0609020204030204" pitchFamily="49" charset="0"/>
                <a:cs typeface="Consolas" panose="020B0609020204030204" pitchFamily="49" charset="0"/>
              </a:rPr>
              <a:t>/script</a:t>
            </a:r>
            <a:r>
              <a:rPr lang="en-US" dirty="0">
                <a:solidFill>
                  <a:srgbClr val="569CD6"/>
                </a:solidFill>
                <a:latin typeface="Consolas" panose="020B0609020204030204" pitchFamily="49" charset="0"/>
                <a:cs typeface="Consolas" panose="020B0609020204030204" pitchFamily="49" charset="0"/>
              </a:rPr>
              <a:t>&gt;</a:t>
            </a:r>
          </a:p>
          <a:p>
            <a:endParaRPr lang="en-US" dirty="0">
              <a:solidFill>
                <a:srgbClr val="9CDCF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06909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6F2D5-A307-50EA-1E2E-FE74D0B9BF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8D5241-6937-7666-9CA3-4A07BADC80FD}"/>
              </a:ext>
            </a:extLst>
          </p:cNvPr>
          <p:cNvSpPr>
            <a:spLocks noGrp="1"/>
          </p:cNvSpPr>
          <p:nvPr>
            <p:ph type="title"/>
          </p:nvPr>
        </p:nvSpPr>
        <p:spPr/>
        <p:txBody>
          <a:bodyPr>
            <a:normAutofit/>
          </a:bodyPr>
          <a:lstStyle/>
          <a:p>
            <a:r>
              <a:rPr lang="en-US" sz="4000" dirty="0"/>
              <a:t>JavaScript Interoperability</a:t>
            </a:r>
          </a:p>
        </p:txBody>
      </p:sp>
      <p:pic>
        <p:nvPicPr>
          <p:cNvPr id="5" name="Picture 4">
            <a:extLst>
              <a:ext uri="{FF2B5EF4-FFF2-40B4-BE49-F238E27FC236}">
                <a16:creationId xmlns:a16="http://schemas.microsoft.com/office/drawing/2014/main" id="{C7BC9727-24D5-C165-AF31-5C52496766D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6" name="TextBox 5">
            <a:extLst>
              <a:ext uri="{FF2B5EF4-FFF2-40B4-BE49-F238E27FC236}">
                <a16:creationId xmlns:a16="http://schemas.microsoft.com/office/drawing/2014/main" id="{8AF4A7F1-ADB5-AFEB-F8E6-3E79B8940C97}"/>
              </a:ext>
            </a:extLst>
          </p:cNvPr>
          <p:cNvSpPr txBox="1"/>
          <p:nvPr/>
        </p:nvSpPr>
        <p:spPr>
          <a:xfrm>
            <a:off x="1363337" y="2421046"/>
            <a:ext cx="8580757" cy="3416320"/>
          </a:xfrm>
          <a:prstGeom prst="rect">
            <a:avLst/>
          </a:prstGeom>
          <a:noFill/>
        </p:spPr>
        <p:txBody>
          <a:bodyPr wrap="square">
            <a:spAutoFit/>
          </a:bodyPr>
          <a:lstStyle/>
          <a:p>
            <a:r>
              <a:rPr lang="en-US" dirty="0">
                <a:solidFill>
                  <a:srgbClr val="00B050"/>
                </a:solidFill>
                <a:latin typeface="Consolas" panose="020B0609020204030204" pitchFamily="49" charset="0"/>
                <a:cs typeface="Consolas" panose="020B0609020204030204" pitchFamily="49" charset="0"/>
              </a:rPr>
              <a:t>// </a:t>
            </a:r>
            <a:r>
              <a:rPr lang="en-US" dirty="0" err="1">
                <a:solidFill>
                  <a:srgbClr val="00B050"/>
                </a:solidFill>
                <a:latin typeface="Consolas" panose="020B0609020204030204" pitchFamily="49" charset="0"/>
                <a:cs typeface="Consolas" panose="020B0609020204030204" pitchFamily="49" charset="0"/>
              </a:rPr>
              <a:t>OptionsPage.razor</a:t>
            </a:r>
            <a:endParaRPr lang="en-US" dirty="0">
              <a:solidFill>
                <a:srgbClr val="00B050"/>
              </a:solidFill>
              <a:latin typeface="Consolas" panose="020B0609020204030204" pitchFamily="49" charset="0"/>
              <a:cs typeface="Consolas" panose="020B0609020204030204" pitchFamily="49" charset="0"/>
            </a:endParaRPr>
          </a:p>
          <a:p>
            <a:endParaRPr lang="en-US" b="0" dirty="0">
              <a:solidFill>
                <a:srgbClr val="569CD6"/>
              </a:solidFill>
              <a:effectLst/>
              <a:latin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@page </a:t>
            </a:r>
            <a:r>
              <a:rPr lang="en-US" dirty="0">
                <a:solidFill>
                  <a:srgbClr val="CE9178"/>
                </a:solidFill>
                <a:latin typeface="Consolas" panose="020B0609020204030204" pitchFamily="49" charset="0"/>
                <a:cs typeface="Consolas" panose="020B0609020204030204" pitchFamily="49" charset="0"/>
              </a:rPr>
              <a:t>"/options"</a:t>
            </a:r>
            <a:endParaRPr lang="en-US" dirty="0">
              <a:solidFill>
                <a:schemeClr val="tx2"/>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@inject </a:t>
            </a:r>
            <a:r>
              <a:rPr lang="en-US" dirty="0" err="1">
                <a:solidFill>
                  <a:srgbClr val="4EC9B0"/>
                </a:solidFill>
                <a:effectLst/>
                <a:latin typeface="Consolas" panose="020B0609020204030204" pitchFamily="49" charset="0"/>
                <a:cs typeface="Consolas" panose="020B0609020204030204" pitchFamily="49" charset="0"/>
              </a:rPr>
              <a:t>IJSRuntime</a:t>
            </a:r>
            <a:r>
              <a:rPr lang="en-US" dirty="0">
                <a:solidFill>
                  <a:schemeClr val="tx2"/>
                </a:solidFill>
                <a:latin typeface="Consolas" panose="020B0609020204030204" pitchFamily="49" charset="0"/>
                <a:cs typeface="Consolas" panose="020B0609020204030204" pitchFamily="49" charset="0"/>
              </a:rPr>
              <a:t> </a:t>
            </a:r>
            <a:r>
              <a:rPr lang="en-US" dirty="0">
                <a:solidFill>
                  <a:srgbClr val="9CDCFE"/>
                </a:solidFill>
                <a:latin typeface="Consolas" panose="020B0609020204030204" pitchFamily="49" charset="0"/>
                <a:cs typeface="Consolas" panose="020B0609020204030204" pitchFamily="49" charset="0"/>
              </a:rPr>
              <a:t>JS</a:t>
            </a:r>
          </a:p>
          <a:p>
            <a:endParaRPr lang="en-US" dirty="0">
              <a:solidFill>
                <a:srgbClr val="9CDCFE"/>
              </a:solidFill>
              <a:latin typeface="Consolas" panose="020B0609020204030204" pitchFamily="49" charset="0"/>
              <a:cs typeface="Consolas" panose="020B0609020204030204" pitchFamily="49" charset="0"/>
            </a:endParaRPr>
          </a:p>
          <a:p>
            <a:r>
              <a:rPr lang="en-GB" dirty="0">
                <a:solidFill>
                  <a:srgbClr val="569CD6"/>
                </a:solidFill>
                <a:effectLst/>
                <a:latin typeface="Consolas" panose="020B0609020204030204" pitchFamily="49" charset="0"/>
                <a:cs typeface="Consolas" panose="020B0609020204030204" pitchFamily="49" charset="0"/>
              </a:rPr>
              <a:t>@code </a:t>
            </a:r>
            <a:r>
              <a:rPr lang="en-GB" dirty="0">
                <a:solidFill>
                  <a:srgbClr val="D4D4D4"/>
                </a:solidFill>
                <a:effectLst/>
                <a:latin typeface="Consolas" panose="020B0609020204030204" pitchFamily="49" charset="0"/>
                <a:cs typeface="Consolas" panose="020B0609020204030204" pitchFamily="49" charset="0"/>
              </a:rPr>
              <a:t>{</a:t>
            </a:r>
          </a:p>
          <a:p>
            <a:r>
              <a:rPr lang="en-GB" dirty="0">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private</a:t>
            </a:r>
            <a:r>
              <a:rPr lang="en-GB" dirty="0">
                <a:solidFill>
                  <a:srgbClr val="569CD6"/>
                </a:solidFill>
                <a:latin typeface="Consolas" panose="020B0609020204030204" pitchFamily="49" charset="0"/>
                <a:cs typeface="Consolas" panose="020B0609020204030204" pitchFamily="49" charset="0"/>
              </a:rPr>
              <a:t> </a:t>
            </a:r>
            <a:r>
              <a:rPr lang="en-US" sz="1800" dirty="0">
                <a:solidFill>
                  <a:srgbClr val="569CD6"/>
                </a:solidFill>
                <a:effectLst/>
                <a:latin typeface="Consolas" panose="020B0609020204030204" pitchFamily="49" charset="0"/>
                <a:cs typeface="Consolas" panose="020B0609020204030204" pitchFamily="49" charset="0"/>
              </a:rPr>
              <a:t>async</a:t>
            </a:r>
            <a:r>
              <a:rPr lang="en-US" sz="1800" dirty="0">
                <a:solidFill>
                  <a:srgbClr val="4EC9B0"/>
                </a:solidFill>
                <a:effectLst/>
                <a:latin typeface="Consolas" panose="020B0609020204030204" pitchFamily="49" charset="0"/>
                <a:cs typeface="Consolas" panose="020B0609020204030204" pitchFamily="49" charset="0"/>
              </a:rPr>
              <a:t> Task</a:t>
            </a:r>
            <a:r>
              <a:rPr lang="en-GB" dirty="0">
                <a:solidFill>
                  <a:srgbClr val="569CD6"/>
                </a:solidFill>
                <a:latin typeface="Consolas" panose="020B0609020204030204" pitchFamily="49" charset="0"/>
                <a:cs typeface="Consolas" panose="020B0609020204030204" pitchFamily="49" charset="0"/>
              </a:rPr>
              <a:t> </a:t>
            </a:r>
            <a:r>
              <a:rPr lang="en-GB" dirty="0" err="1">
                <a:solidFill>
                  <a:srgbClr val="DCDCAA"/>
                </a:solidFill>
                <a:effectLst/>
                <a:latin typeface="Consolas" panose="020B0609020204030204" pitchFamily="49" charset="0"/>
                <a:cs typeface="Consolas" panose="020B0609020204030204" pitchFamily="49" charset="0"/>
              </a:rPr>
              <a:t>ChangeTheme</a:t>
            </a:r>
            <a:r>
              <a:rPr lang="en-GB" dirty="0">
                <a:solidFill>
                  <a:srgbClr val="D4D4D4"/>
                </a:solidFill>
                <a:effectLst/>
                <a:latin typeface="Consolas" panose="020B0609020204030204" pitchFamily="49" charset="0"/>
                <a:cs typeface="Consolas" panose="020B0609020204030204" pitchFamily="49" charset="0"/>
              </a:rPr>
              <a:t>()</a:t>
            </a:r>
            <a:endParaRPr lang="en-GB" dirty="0">
              <a:latin typeface="Consolas" panose="020B0609020204030204" pitchFamily="49" charset="0"/>
              <a:cs typeface="Consolas" panose="020B0609020204030204" pitchFamily="49" charset="0"/>
            </a:endParaRPr>
          </a:p>
          <a:p>
            <a:r>
              <a:rPr lang="en-GB" dirty="0">
                <a:effectLst/>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a:t>
            </a:r>
          </a:p>
          <a:p>
            <a:r>
              <a:rPr lang="en-GB" dirty="0">
                <a:solidFill>
                  <a:srgbClr val="9CDCFE"/>
                </a:solidFill>
                <a:latin typeface="Consolas" panose="020B0609020204030204" pitchFamily="49" charset="0"/>
                <a:cs typeface="Consolas" panose="020B0609020204030204" pitchFamily="49" charset="0"/>
              </a:rPr>
              <a:t>        </a:t>
            </a:r>
            <a:r>
              <a:rPr lang="en-GB" dirty="0">
                <a:solidFill>
                  <a:srgbClr val="569CD6"/>
                </a:solidFill>
                <a:latin typeface="Consolas" panose="020B0609020204030204" pitchFamily="49" charset="0"/>
                <a:cs typeface="Consolas" panose="020B0609020204030204" pitchFamily="49" charset="0"/>
              </a:rPr>
              <a:t>await</a:t>
            </a:r>
            <a:r>
              <a:rPr lang="en-GB" dirty="0">
                <a:solidFill>
                  <a:srgbClr val="9CDCFE"/>
                </a:solidFill>
                <a:latin typeface="Consolas" panose="020B0609020204030204" pitchFamily="49" charset="0"/>
                <a:cs typeface="Consolas" panose="020B0609020204030204" pitchFamily="49" charset="0"/>
              </a:rPr>
              <a:t> </a:t>
            </a:r>
            <a:r>
              <a:rPr lang="en-GB" dirty="0" err="1">
                <a:solidFill>
                  <a:srgbClr val="9CDCFE"/>
                </a:solidFill>
                <a:latin typeface="Consolas" panose="020B0609020204030204" pitchFamily="49" charset="0"/>
                <a:cs typeface="Consolas" panose="020B0609020204030204" pitchFamily="49" charset="0"/>
              </a:rPr>
              <a:t>JS</a:t>
            </a:r>
            <a:r>
              <a:rPr lang="en-GB" dirty="0" err="1">
                <a:solidFill>
                  <a:srgbClr val="D4D4D4"/>
                </a:solidFill>
                <a:effectLst/>
                <a:latin typeface="Consolas" panose="020B0609020204030204" pitchFamily="49" charset="0"/>
                <a:cs typeface="Consolas" panose="020B0609020204030204" pitchFamily="49" charset="0"/>
              </a:rPr>
              <a:t>.</a:t>
            </a:r>
            <a:r>
              <a:rPr lang="en-GB" dirty="0" err="1">
                <a:solidFill>
                  <a:srgbClr val="DCDCAA"/>
                </a:solidFill>
                <a:effectLst/>
                <a:latin typeface="Consolas" panose="020B0609020204030204" pitchFamily="49" charset="0"/>
                <a:cs typeface="Consolas" panose="020B0609020204030204" pitchFamily="49" charset="0"/>
              </a:rPr>
              <a:t>InvokeVoidAsync</a:t>
            </a:r>
            <a:r>
              <a:rPr lang="en-GB" dirty="0">
                <a:solidFill>
                  <a:srgbClr val="D4D4D4"/>
                </a:solidFill>
                <a:effectLst/>
                <a:latin typeface="Consolas" panose="020B0609020204030204" pitchFamily="49" charset="0"/>
                <a:cs typeface="Consolas" panose="020B0609020204030204" pitchFamily="49" charset="0"/>
              </a:rPr>
              <a:t>(</a:t>
            </a:r>
            <a:r>
              <a:rPr lang="en-US" dirty="0">
                <a:solidFill>
                  <a:srgbClr val="CE9178"/>
                </a:solidFill>
                <a:latin typeface="Consolas" panose="020B0609020204030204" pitchFamily="49" charset="0"/>
                <a:cs typeface="Consolas" panose="020B0609020204030204" pitchFamily="49" charset="0"/>
              </a:rPr>
              <a:t>"</a:t>
            </a:r>
            <a:r>
              <a:rPr lang="en-US" dirty="0" err="1">
                <a:solidFill>
                  <a:srgbClr val="CE9178"/>
                </a:solidFill>
                <a:latin typeface="Consolas" panose="020B0609020204030204" pitchFamily="49" charset="0"/>
                <a:cs typeface="Consolas" panose="020B0609020204030204" pitchFamily="49" charset="0"/>
              </a:rPr>
              <a:t>methodName</a:t>
            </a:r>
            <a:r>
              <a:rPr lang="en-US" dirty="0">
                <a:solidFill>
                  <a:srgbClr val="CE9178"/>
                </a:solidFill>
                <a:latin typeface="Consolas" panose="020B0609020204030204" pitchFamily="49" charset="0"/>
                <a:cs typeface="Consolas" panose="020B0609020204030204" pitchFamily="49" charset="0"/>
              </a:rPr>
              <a:t>"</a:t>
            </a:r>
            <a:r>
              <a:rPr lang="en-US" dirty="0">
                <a:solidFill>
                  <a:srgbClr val="D4D4D4"/>
                </a:solidFill>
                <a:latin typeface="Consolas" panose="020B0609020204030204" pitchFamily="49" charset="0"/>
                <a:cs typeface="Consolas" panose="020B0609020204030204" pitchFamily="49" charset="0"/>
              </a:rPr>
              <a:t>,</a:t>
            </a:r>
            <a:r>
              <a:rPr lang="en-US" dirty="0">
                <a:solidFill>
                  <a:srgbClr val="CE9178"/>
                </a:solidFill>
                <a:latin typeface="Consolas" panose="020B0609020204030204" pitchFamily="49" charset="0"/>
                <a:cs typeface="Consolas" panose="020B0609020204030204" pitchFamily="49" charset="0"/>
              </a:rPr>
              <a:t> "argument1"</a:t>
            </a:r>
            <a:r>
              <a:rPr lang="en-GB" dirty="0">
                <a:solidFill>
                  <a:srgbClr val="D4D4D4"/>
                </a:solidFill>
                <a:effectLst/>
                <a:latin typeface="Consolas" panose="020B0609020204030204" pitchFamily="49" charset="0"/>
                <a:cs typeface="Consolas" panose="020B0609020204030204" pitchFamily="49" charset="0"/>
              </a:rPr>
              <a:t>);</a:t>
            </a:r>
          </a:p>
          <a:p>
            <a:r>
              <a:rPr lang="en-GB" dirty="0">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a:t>
            </a:r>
            <a:endParaRPr lang="en-GB" dirty="0">
              <a:solidFill>
                <a:srgbClr val="D4D4D4"/>
              </a:solidFill>
              <a:latin typeface="Consolas" panose="020B0609020204030204" pitchFamily="49" charset="0"/>
              <a:cs typeface="Consolas" panose="020B0609020204030204" pitchFamily="49" charset="0"/>
            </a:endParaRPr>
          </a:p>
          <a:p>
            <a:r>
              <a:rPr lang="en-GB" dirty="0">
                <a:solidFill>
                  <a:srgbClr val="D4D4D4"/>
                </a:solidFill>
                <a:effectLst/>
                <a:latin typeface="Consolas" panose="020B0609020204030204" pitchFamily="49" charset="0"/>
                <a:cs typeface="Consolas" panose="020B0609020204030204" pitchFamily="49" charset="0"/>
              </a:rPr>
              <a:t>}</a:t>
            </a:r>
            <a:endParaRPr lang="en-US" dirty="0">
              <a:solidFill>
                <a:srgbClr val="D4D4D4"/>
              </a:solidFill>
              <a:effectLst/>
              <a:latin typeface="Consolas" panose="020B0609020204030204" pitchFamily="49" charset="0"/>
              <a:cs typeface="Consolas" panose="020B0609020204030204" pitchFamily="49" charset="0"/>
            </a:endParaRPr>
          </a:p>
          <a:p>
            <a:endParaRPr lang="en-US" dirty="0">
              <a:solidFill>
                <a:srgbClr val="9CDCF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11653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2849-DF92-9617-454E-D5F8341DE572}"/>
              </a:ext>
            </a:extLst>
          </p:cNvPr>
          <p:cNvSpPr>
            <a:spLocks noGrp="1"/>
          </p:cNvSpPr>
          <p:nvPr>
            <p:ph type="title"/>
          </p:nvPr>
        </p:nvSpPr>
        <p:spPr/>
        <p:txBody>
          <a:bodyPr/>
          <a:lstStyle/>
          <a:p>
            <a:r>
              <a:rPr lang="en-US" dirty="0"/>
              <a:t>.NET MAUI Theming</a:t>
            </a:r>
          </a:p>
        </p:txBody>
      </p:sp>
      <p:sp>
        <p:nvSpPr>
          <p:cNvPr id="3" name="Content Placeholder 2">
            <a:extLst>
              <a:ext uri="{FF2B5EF4-FFF2-40B4-BE49-F238E27FC236}">
                <a16:creationId xmlns:a16="http://schemas.microsoft.com/office/drawing/2014/main" id="{37111C32-CC7C-DEE1-9184-A88751E52D1B}"/>
              </a:ext>
            </a:extLst>
          </p:cNvPr>
          <p:cNvSpPr>
            <a:spLocks noGrp="1"/>
          </p:cNvSpPr>
          <p:nvPr>
            <p:ph idx="1"/>
          </p:nvPr>
        </p:nvSpPr>
        <p:spPr/>
        <p:txBody>
          <a:bodyPr/>
          <a:lstStyle/>
          <a:p>
            <a:r>
              <a:rPr lang="en-US" dirty="0"/>
              <a:t>Query OS theme setting in .NET MAUI using </a:t>
            </a:r>
            <a:r>
              <a:rPr lang="en-US" b="1" dirty="0" err="1">
                <a:latin typeface="Consolas" panose="020B0609020204030204" pitchFamily="49" charset="0"/>
              </a:rPr>
              <a:t>Application.Current.RequestedTheme</a:t>
            </a:r>
            <a:r>
              <a:rPr lang="en-US" b="1" dirty="0">
                <a:latin typeface="Consolas" panose="020B0609020204030204" pitchFamily="49" charset="0"/>
              </a:rPr>
              <a:t>;</a:t>
            </a:r>
            <a:br>
              <a:rPr lang="en-US" b="1" dirty="0">
                <a:latin typeface="Consolas" panose="020B0609020204030204" pitchFamily="49" charset="0"/>
              </a:rPr>
            </a:br>
            <a:endParaRPr lang="en-US" b="1" dirty="0">
              <a:latin typeface="Consolas" panose="020B0609020204030204" pitchFamily="49" charset="0"/>
            </a:endParaRPr>
          </a:p>
          <a:p>
            <a:r>
              <a:rPr lang="en-US" dirty="0"/>
              <a:t>Override the OS setting for your app with  </a:t>
            </a:r>
            <a:r>
              <a:rPr lang="en-US" b="1" dirty="0" err="1">
                <a:latin typeface="Consolas" panose="020B0609020204030204" pitchFamily="49" charset="0"/>
              </a:rPr>
              <a:t>Application.Current.UserAppTheme</a:t>
            </a:r>
            <a:r>
              <a:rPr lang="en-US" b="1" dirty="0">
                <a:latin typeface="Consolas" panose="020B0609020204030204" pitchFamily="49" charset="0"/>
              </a:rPr>
              <a:t> = </a:t>
            </a:r>
            <a:r>
              <a:rPr lang="en-US" b="1" dirty="0" err="1">
                <a:latin typeface="Consolas" panose="020B0609020204030204" pitchFamily="49" charset="0"/>
              </a:rPr>
              <a:t>AppTheme.Dark</a:t>
            </a:r>
            <a:r>
              <a:rPr lang="en-US" b="1" dirty="0">
                <a:latin typeface="Consolas" panose="020B0609020204030204" pitchFamily="49" charset="0"/>
              </a:rPr>
              <a:t>;</a:t>
            </a:r>
          </a:p>
          <a:p>
            <a:pPr lvl="1"/>
            <a:endParaRPr lang="en-US" dirty="0">
              <a:latin typeface="Consolas" panose="020B0609020204030204" pitchFamily="49" charset="0"/>
            </a:endParaRPr>
          </a:p>
        </p:txBody>
      </p:sp>
    </p:spTree>
    <p:extLst>
      <p:ext uri="{BB962C8B-B14F-4D97-AF65-F5344CB8AC3E}">
        <p14:creationId xmlns:p14="http://schemas.microsoft.com/office/powerpoint/2010/main" val="346666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15C4B-37BA-A1AF-0284-ED2AD7E55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C1A8D-8F17-9BDE-366D-9AC28F87C70C}"/>
              </a:ext>
            </a:extLst>
          </p:cNvPr>
          <p:cNvSpPr>
            <a:spLocks noGrp="1"/>
          </p:cNvSpPr>
          <p:nvPr>
            <p:ph type="title"/>
          </p:nvPr>
        </p:nvSpPr>
        <p:spPr/>
        <p:txBody>
          <a:bodyPr/>
          <a:lstStyle/>
          <a:p>
            <a:r>
              <a:rPr lang="en-US" dirty="0"/>
              <a:t>.NET MAUI </a:t>
            </a:r>
            <a:r>
              <a:rPr lang="en-US" dirty="0" err="1"/>
              <a:t>AppThemeBinding</a:t>
            </a:r>
            <a:endParaRPr lang="en-US" dirty="0"/>
          </a:p>
        </p:txBody>
      </p:sp>
      <p:sp>
        <p:nvSpPr>
          <p:cNvPr id="3" name="Content Placeholder 2">
            <a:extLst>
              <a:ext uri="{FF2B5EF4-FFF2-40B4-BE49-F238E27FC236}">
                <a16:creationId xmlns:a16="http://schemas.microsoft.com/office/drawing/2014/main" id="{BEF6C980-41F5-2B6A-A976-33C99BC80814}"/>
              </a:ext>
            </a:extLst>
          </p:cNvPr>
          <p:cNvSpPr>
            <a:spLocks noGrp="1"/>
          </p:cNvSpPr>
          <p:nvPr>
            <p:ph idx="1"/>
          </p:nvPr>
        </p:nvSpPr>
        <p:spPr/>
        <p:txBody>
          <a:bodyPr/>
          <a:lstStyle/>
          <a:p>
            <a:r>
              <a:rPr lang="en-US" dirty="0"/>
              <a:t>The </a:t>
            </a:r>
            <a:r>
              <a:rPr lang="en-US" b="1" dirty="0" err="1">
                <a:latin typeface="Consolas" panose="020B0609020204030204" pitchFamily="49" charset="0"/>
                <a:cs typeface="Consolas" panose="020B0609020204030204" pitchFamily="49" charset="0"/>
              </a:rPr>
              <a:t>AppThemeBinding</a:t>
            </a:r>
            <a:r>
              <a:rPr lang="en-US" dirty="0"/>
              <a:t> markup extension automatically adjusts the value based on the detected theme of the device</a:t>
            </a:r>
          </a:p>
          <a:p>
            <a:pPr marL="457200" lvl="1" indent="0">
              <a:buNone/>
            </a:pPr>
            <a:endParaRPr lang="en-US" dirty="0">
              <a:latin typeface="Consolas" panose="020B0609020204030204" pitchFamily="49" charset="0"/>
            </a:endParaRPr>
          </a:p>
        </p:txBody>
      </p:sp>
      <p:pic>
        <p:nvPicPr>
          <p:cNvPr id="8" name="Picture 7">
            <a:extLst>
              <a:ext uri="{FF2B5EF4-FFF2-40B4-BE49-F238E27FC236}">
                <a16:creationId xmlns:a16="http://schemas.microsoft.com/office/drawing/2014/main" id="{78EF3FE4-779D-C58F-75F2-A4B043B4CF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008" y="2523206"/>
            <a:ext cx="8867200" cy="4930574"/>
          </a:xfrm>
          <a:prstGeom prst="rect">
            <a:avLst/>
          </a:prstGeom>
        </p:spPr>
      </p:pic>
      <p:sp>
        <p:nvSpPr>
          <p:cNvPr id="9" name="TextBox 8">
            <a:extLst>
              <a:ext uri="{FF2B5EF4-FFF2-40B4-BE49-F238E27FC236}">
                <a16:creationId xmlns:a16="http://schemas.microsoft.com/office/drawing/2014/main" id="{79EDB7D3-D817-130F-4061-49E05E1813D2}"/>
              </a:ext>
            </a:extLst>
          </p:cNvPr>
          <p:cNvSpPr txBox="1"/>
          <p:nvPr/>
        </p:nvSpPr>
        <p:spPr>
          <a:xfrm>
            <a:off x="2260600" y="4088946"/>
            <a:ext cx="7569200" cy="1815882"/>
          </a:xfrm>
          <a:prstGeom prst="rect">
            <a:avLst/>
          </a:prstGeom>
          <a:noFill/>
        </p:spPr>
        <p:txBody>
          <a:bodyPr wrap="square">
            <a:spAutoFit/>
          </a:bodyPr>
          <a:lstStyle/>
          <a:p>
            <a:r>
              <a:rPr lang="en-US" sz="1600" dirty="0">
                <a:solidFill>
                  <a:srgbClr val="00B050"/>
                </a:solidFill>
                <a:latin typeface="Consolas" panose="020B0609020204030204" pitchFamily="49" charset="0"/>
                <a:cs typeface="Consolas" panose="020B0609020204030204" pitchFamily="49" charset="0"/>
              </a:rPr>
              <a:t>&lt;!-- </a:t>
            </a:r>
            <a:r>
              <a:rPr lang="en-US" sz="1600" dirty="0" err="1">
                <a:solidFill>
                  <a:srgbClr val="00B050"/>
                </a:solidFill>
                <a:latin typeface="Consolas" panose="020B0609020204030204" pitchFamily="49" charset="0"/>
                <a:cs typeface="Consolas" panose="020B0609020204030204" pitchFamily="49" charset="0"/>
              </a:rPr>
              <a:t>MonkeyRatingPage.xaml</a:t>
            </a:r>
            <a:r>
              <a:rPr lang="en-US" sz="1600" dirty="0">
                <a:solidFill>
                  <a:srgbClr val="00B050"/>
                </a:solidFill>
                <a:latin typeface="Consolas" panose="020B0609020204030204" pitchFamily="49" charset="0"/>
                <a:cs typeface="Consolas" panose="020B0609020204030204" pitchFamily="49" charset="0"/>
              </a:rPr>
              <a:t> --&gt;</a:t>
            </a:r>
          </a:p>
          <a:p>
            <a:r>
              <a:rPr lang="en-US" sz="1600" dirty="0">
                <a:solidFill>
                  <a:srgbClr val="569CD6"/>
                </a:solidFill>
                <a:latin typeface="Consolas" panose="020B0609020204030204" pitchFamily="49" charset="0"/>
                <a:cs typeface="Consolas" panose="020B0609020204030204" pitchFamily="49" charset="0"/>
              </a:rPr>
              <a:t>&lt;</a:t>
            </a:r>
            <a:r>
              <a:rPr lang="en-US" sz="1600" dirty="0" err="1">
                <a:solidFill>
                  <a:srgbClr val="9CDCFE"/>
                </a:solidFill>
                <a:latin typeface="Consolas" panose="020B0609020204030204" pitchFamily="49" charset="0"/>
                <a:cs typeface="Consolas" panose="020B0609020204030204" pitchFamily="49" charset="0"/>
              </a:rPr>
              <a:t>ContentPage</a:t>
            </a:r>
            <a:endParaRPr lang="en-US" sz="1600" dirty="0">
              <a:solidFill>
                <a:srgbClr val="9CDCFE"/>
              </a:solidFill>
              <a:latin typeface="Consolas" panose="020B0609020204030204" pitchFamily="49" charset="0"/>
              <a:cs typeface="Consolas" panose="020B0609020204030204" pitchFamily="49" charset="0"/>
            </a:endParaRPr>
          </a:p>
          <a:p>
            <a:r>
              <a:rPr lang="en-US" sz="1600" dirty="0">
                <a:solidFill>
                  <a:srgbClr val="9CDCFE"/>
                </a:solidFill>
                <a:latin typeface="Consolas" panose="020B0609020204030204" pitchFamily="49" charset="0"/>
                <a:cs typeface="Consolas" panose="020B0609020204030204" pitchFamily="49" charset="0"/>
              </a:rPr>
              <a:t>   </a:t>
            </a:r>
            <a:r>
              <a:rPr lang="en-US" sz="1600" dirty="0" err="1">
                <a:solidFill>
                  <a:srgbClr val="DCDCAA"/>
                </a:solidFill>
                <a:latin typeface="Consolas" panose="020B0609020204030204" pitchFamily="49" charset="0"/>
                <a:cs typeface="Consolas" panose="020B0609020204030204" pitchFamily="49" charset="0"/>
              </a:rPr>
              <a:t>BackgroundColor</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a:t>
            </a:r>
            <a:r>
              <a:rPr lang="en-US" sz="1600" dirty="0" err="1">
                <a:solidFill>
                  <a:srgbClr val="9CDCFE"/>
                </a:solidFill>
                <a:latin typeface="Consolas" panose="020B0609020204030204" pitchFamily="49" charset="0"/>
                <a:cs typeface="Consolas" panose="020B0609020204030204" pitchFamily="49" charset="0"/>
              </a:rPr>
              <a:t>AppThemeBinding</a:t>
            </a:r>
            <a:r>
              <a:rPr lang="en-US" sz="1600" dirty="0">
                <a:solidFill>
                  <a:srgbClr val="CE9178"/>
                </a:solidFill>
                <a:latin typeface="Consolas" panose="020B0609020204030204" pitchFamily="49" charset="0"/>
                <a:cs typeface="Consolas" panose="020B0609020204030204" pitchFamily="49" charset="0"/>
              </a:rPr>
              <a:t> </a:t>
            </a:r>
            <a:r>
              <a:rPr lang="en-US" sz="1600" dirty="0">
                <a:solidFill>
                  <a:srgbClr val="DCDCAA"/>
                </a:solidFill>
                <a:latin typeface="Consolas" panose="020B0609020204030204" pitchFamily="49" charset="0"/>
                <a:cs typeface="Consolas" panose="020B0609020204030204" pitchFamily="49" charset="0"/>
              </a:rPr>
              <a:t>Dark</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Black, </a:t>
            </a:r>
            <a:r>
              <a:rPr lang="en-US" sz="1600" dirty="0">
                <a:solidFill>
                  <a:srgbClr val="DCDCAA"/>
                </a:solidFill>
                <a:latin typeface="Consolas" panose="020B0609020204030204" pitchFamily="49" charset="0"/>
                <a:cs typeface="Consolas" panose="020B0609020204030204" pitchFamily="49" charset="0"/>
              </a:rPr>
              <a:t>Light</a:t>
            </a:r>
            <a:r>
              <a:rPr lang="en-US" sz="1600" dirty="0">
                <a:solidFill>
                  <a:srgbClr val="D4D4D4"/>
                </a:solidFill>
                <a:latin typeface="Consolas" panose="020B0609020204030204" pitchFamily="49" charset="0"/>
                <a:cs typeface="Consolas" panose="020B0609020204030204" pitchFamily="49" charset="0"/>
              </a:rPr>
              <a:t>=</a:t>
            </a:r>
            <a:r>
              <a:rPr lang="en-US" sz="1600" dirty="0">
                <a:solidFill>
                  <a:srgbClr val="CE9178"/>
                </a:solidFill>
                <a:latin typeface="Consolas" panose="020B0609020204030204" pitchFamily="49" charset="0"/>
                <a:cs typeface="Consolas" panose="020B0609020204030204" pitchFamily="49" charset="0"/>
              </a:rPr>
              <a:t>White}"</a:t>
            </a:r>
            <a:r>
              <a:rPr lang="en-US" sz="1600" dirty="0">
                <a:latin typeface="Consolas" panose="020B0609020204030204" pitchFamily="49" charset="0"/>
                <a:cs typeface="Consolas" panose="020B0609020204030204" pitchFamily="49" charset="0"/>
              </a:rPr>
              <a:t> </a:t>
            </a:r>
            <a:r>
              <a:rPr lang="en-US" sz="1600" dirty="0">
                <a:solidFill>
                  <a:srgbClr val="569CD6"/>
                </a:solidFill>
                <a:latin typeface="Consolas" panose="020B0609020204030204" pitchFamily="49" charset="0"/>
                <a:cs typeface="Consolas" panose="020B0609020204030204" pitchFamily="49" charset="0"/>
              </a:rPr>
              <a:t>/&gt;</a:t>
            </a:r>
            <a:r>
              <a:rPr lang="en-US" sz="1600" dirty="0">
                <a:latin typeface="Consolas" panose="020B0609020204030204" pitchFamily="49" charset="0"/>
                <a:cs typeface="Consolas" panose="020B0609020204030204" pitchFamily="49" charset="0"/>
              </a:rPr>
              <a:t> </a:t>
            </a:r>
          </a:p>
          <a:p>
            <a:endParaRPr lang="en-US" sz="1600" dirty="0">
              <a:latin typeface="Consolas" panose="020B0609020204030204" pitchFamily="49" charset="0"/>
              <a:cs typeface="Consolas" panose="020B0609020204030204" pitchFamily="49" charset="0"/>
            </a:endParaRPr>
          </a:p>
          <a:p>
            <a:r>
              <a:rPr lang="en-US" sz="1600" dirty="0">
                <a:solidFill>
                  <a:srgbClr val="569CD6"/>
                </a:solidFill>
                <a:latin typeface="Consolas" panose="020B0609020204030204" pitchFamily="49" charset="0"/>
                <a:cs typeface="Consolas" panose="020B0609020204030204" pitchFamily="49" charset="0"/>
              </a:rPr>
              <a:t>&lt;</a:t>
            </a:r>
            <a:r>
              <a:rPr lang="en-US" sz="1600" dirty="0">
                <a:solidFill>
                  <a:srgbClr val="9CDCFE"/>
                </a:solidFill>
                <a:latin typeface="Consolas" panose="020B0609020204030204" pitchFamily="49" charset="0"/>
                <a:cs typeface="Consolas" panose="020B0609020204030204" pitchFamily="49" charset="0"/>
              </a:rPr>
              <a:t>/</a:t>
            </a:r>
            <a:r>
              <a:rPr lang="en-US" sz="1600" dirty="0" err="1">
                <a:solidFill>
                  <a:srgbClr val="9CDCFE"/>
                </a:solidFill>
                <a:latin typeface="Consolas" panose="020B0609020204030204" pitchFamily="49" charset="0"/>
                <a:cs typeface="Consolas" panose="020B0609020204030204" pitchFamily="49" charset="0"/>
              </a:rPr>
              <a:t>ContentPage</a:t>
            </a:r>
            <a:r>
              <a:rPr lang="en-US" sz="1600" dirty="0">
                <a:solidFill>
                  <a:srgbClr val="569CD6"/>
                </a:solidFill>
                <a:latin typeface="Consolas" panose="020B0609020204030204" pitchFamily="49" charset="0"/>
                <a:cs typeface="Consolas" panose="020B0609020204030204" pitchFamily="49" charset="0"/>
              </a:rPr>
              <a:t>&gt;</a:t>
            </a:r>
          </a:p>
          <a:p>
            <a:endParaRPr lang="en-US" sz="1600" dirty="0">
              <a:solidFill>
                <a:srgbClr val="569CD6"/>
              </a:solidFill>
              <a:latin typeface="Consolas" panose="020B0609020204030204" pitchFamily="49" charset="0"/>
              <a:cs typeface="Consolas" panose="020B0609020204030204" pitchFamily="49" charset="0"/>
            </a:endParaRPr>
          </a:p>
          <a:p>
            <a:endParaRPr lang="en-US" sz="1600" dirty="0">
              <a:solidFill>
                <a:srgbClr val="569CD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5020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hone&#10;&#10;Description automatically generated">
            <a:extLst>
              <a:ext uri="{FF2B5EF4-FFF2-40B4-BE49-F238E27FC236}">
                <a16:creationId xmlns:a16="http://schemas.microsoft.com/office/drawing/2014/main" id="{ACA513ED-3423-184C-501B-9CC6EACE3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3954" y="4402796"/>
            <a:ext cx="3810000" cy="6781800"/>
          </a:xfrm>
          <a:prstGeom prst="rect">
            <a:avLst/>
          </a:prstGeom>
        </p:spPr>
      </p:pic>
      <p:sp>
        <p:nvSpPr>
          <p:cNvPr id="2" name="Title 1">
            <a:extLst>
              <a:ext uri="{FF2B5EF4-FFF2-40B4-BE49-F238E27FC236}">
                <a16:creationId xmlns:a16="http://schemas.microsoft.com/office/drawing/2014/main" id="{B85C59BD-35AE-832C-339A-0E9999120B1D}"/>
              </a:ext>
            </a:extLst>
          </p:cNvPr>
          <p:cNvSpPr>
            <a:spLocks noGrp="1"/>
          </p:cNvSpPr>
          <p:nvPr>
            <p:ph type="title"/>
          </p:nvPr>
        </p:nvSpPr>
        <p:spPr/>
        <p:txBody>
          <a:bodyPr/>
          <a:lstStyle/>
          <a:p>
            <a:r>
              <a:rPr lang="en-US" dirty="0"/>
              <a:t>Styling Isolated Components</a:t>
            </a:r>
          </a:p>
        </p:txBody>
      </p:sp>
      <p:sp>
        <p:nvSpPr>
          <p:cNvPr id="3" name="Content Placeholder 2">
            <a:extLst>
              <a:ext uri="{FF2B5EF4-FFF2-40B4-BE49-F238E27FC236}">
                <a16:creationId xmlns:a16="http://schemas.microsoft.com/office/drawing/2014/main" id="{97098901-C78D-18F1-4870-102E6CD4204D}"/>
              </a:ext>
            </a:extLst>
          </p:cNvPr>
          <p:cNvSpPr>
            <a:spLocks noGrp="1"/>
          </p:cNvSpPr>
          <p:nvPr>
            <p:ph idx="1"/>
          </p:nvPr>
        </p:nvSpPr>
        <p:spPr>
          <a:xfrm>
            <a:off x="838200" y="1825625"/>
            <a:ext cx="8922026" cy="4351338"/>
          </a:xfrm>
        </p:spPr>
        <p:txBody>
          <a:bodyPr/>
          <a:lstStyle/>
          <a:p>
            <a:r>
              <a:rPr lang="en-US" dirty="0" err="1"/>
              <a:t>FluentUI</a:t>
            </a:r>
            <a:r>
              <a:rPr lang="en-US" dirty="0"/>
              <a:t> Components handle their theme separately, which you can set using </a:t>
            </a:r>
            <a:r>
              <a:rPr lang="en-US" b="1" dirty="0">
                <a:latin typeface="Consolas" panose="020B0609020204030204" pitchFamily="49" charset="0"/>
              </a:rPr>
              <a:t>&lt;</a:t>
            </a:r>
            <a:r>
              <a:rPr lang="en-US" b="1" dirty="0" err="1">
                <a:latin typeface="Consolas" panose="020B0609020204030204" pitchFamily="49" charset="0"/>
              </a:rPr>
              <a:t>FluentDesignTheme</a:t>
            </a:r>
            <a:r>
              <a:rPr lang="en-US" b="1" dirty="0">
                <a:latin typeface="Consolas" panose="020B0609020204030204" pitchFamily="49" charset="0"/>
              </a:rPr>
              <a:t> /&gt;</a:t>
            </a:r>
          </a:p>
          <a:p>
            <a:endParaRPr lang="en-US" dirty="0"/>
          </a:p>
          <a:p>
            <a:r>
              <a:rPr lang="en-US" dirty="0"/>
              <a:t>Use the .NET MAUI Community Toolkit for other UI elements such as the status bar</a:t>
            </a:r>
          </a:p>
          <a:p>
            <a:pPr marL="0" indent="0">
              <a:buNone/>
            </a:pPr>
            <a:endParaRPr lang="en-US" dirty="0"/>
          </a:p>
        </p:txBody>
      </p:sp>
      <p:sp>
        <p:nvSpPr>
          <p:cNvPr id="11" name="Rectangle 10">
            <a:extLst>
              <a:ext uri="{FF2B5EF4-FFF2-40B4-BE49-F238E27FC236}">
                <a16:creationId xmlns:a16="http://schemas.microsoft.com/office/drawing/2014/main" id="{88820342-E2F7-B86A-1D12-3BF170937C34}"/>
              </a:ext>
            </a:extLst>
          </p:cNvPr>
          <p:cNvSpPr/>
          <p:nvPr/>
        </p:nvSpPr>
        <p:spPr>
          <a:xfrm>
            <a:off x="6927573" y="4339296"/>
            <a:ext cx="4082761" cy="571186"/>
          </a:xfrm>
          <a:prstGeom prst="rect">
            <a:avLst/>
          </a:prstGeom>
          <a:noFill/>
          <a:ln w="698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546521"/>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142</TotalTime>
  <Words>686</Words>
  <Application>Microsoft Macintosh PowerPoint</Application>
  <PresentationFormat>Widescreen</PresentationFormat>
  <Paragraphs>78</Paragraphs>
  <Slides>10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Arial</vt:lpstr>
      <vt:lpstr>Calibri</vt:lpstr>
      <vt:lpstr>Consolas</vt:lpstr>
      <vt:lpstr>Open Sans</vt:lpstr>
      <vt:lpstr>Space Grotesk Medium</vt:lpstr>
      <vt:lpstr>1_Office Theme</vt:lpstr>
      <vt:lpstr>Build Native Cross-Platform apps with .NET MAUI &amp; Blazor Hybrid Workshop</vt:lpstr>
      <vt:lpstr>Theming the App</vt:lpstr>
      <vt:lpstr>Separate Stylesheets to Define Themes</vt:lpstr>
      <vt:lpstr>CSS Isolation</vt:lpstr>
      <vt:lpstr>JavaScript Interoperability</vt:lpstr>
      <vt:lpstr>JavaScript Interoperability</vt:lpstr>
      <vt:lpstr>.NET MAUI Theming</vt:lpstr>
      <vt:lpstr>.NET MAUI AppThemeBinding</vt:lpstr>
      <vt:lpstr>Styling Isolated Components</vt:lpstr>
      <vt:lpstr>Part 5 –  Theming the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Maddy Montaquila (Leger)</dc:creator>
  <cp:lastModifiedBy>Gerald Versluis</cp:lastModifiedBy>
  <cp:revision>24</cp:revision>
  <dcterms:created xsi:type="dcterms:W3CDTF">2024-06-09T16:53:08Z</dcterms:created>
  <dcterms:modified xsi:type="dcterms:W3CDTF">2024-08-22T09:52:58Z</dcterms:modified>
</cp:coreProperties>
</file>